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4"/>
  </p:sldMasterIdLst>
  <p:notesMasterIdLst>
    <p:notesMasterId r:id="rId23"/>
  </p:notesMasterIdLst>
  <p:sldIdLst>
    <p:sldId id="291" r:id="rId5"/>
    <p:sldId id="263" r:id="rId6"/>
    <p:sldId id="270" r:id="rId7"/>
    <p:sldId id="274" r:id="rId8"/>
    <p:sldId id="312" r:id="rId9"/>
    <p:sldId id="313" r:id="rId10"/>
    <p:sldId id="314" r:id="rId11"/>
    <p:sldId id="315" r:id="rId12"/>
    <p:sldId id="316" r:id="rId13"/>
    <p:sldId id="273" r:id="rId14"/>
    <p:sldId id="271" r:id="rId15"/>
    <p:sldId id="317" r:id="rId16"/>
    <p:sldId id="320" r:id="rId17"/>
    <p:sldId id="318" r:id="rId18"/>
    <p:sldId id="319" r:id="rId19"/>
    <p:sldId id="309" r:id="rId20"/>
    <p:sldId id="301" r:id="rId21"/>
    <p:sldId id="30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Pritchard" initials="KP" lastIdx="4" clrIdx="0">
    <p:extLst>
      <p:ext uri="{19B8F6BF-5375-455C-9EA6-DF929625EA0E}">
        <p15:presenceInfo xmlns:p15="http://schemas.microsoft.com/office/powerpoint/2012/main" userId="Kristen Pritc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0D268-11AC-C80A-263D-CDD98300B9F0}" v="1" dt="2021-06-23T20:04:43.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3390" autoAdjust="0"/>
  </p:normalViewPr>
  <p:slideViewPr>
    <p:cSldViewPr>
      <p:cViewPr varScale="1">
        <p:scale>
          <a:sx n="80" d="100"/>
          <a:sy n="80" d="100"/>
        </p:scale>
        <p:origin x="24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Mason" userId="S::tmason@vsdvalliance.org::d87ad11f-6f7e-4efe-a3f1-61dc59dd24a8" providerId="AD" clId="Web-{9800D268-11AC-C80A-263D-CDD98300B9F0}"/>
    <pc:docChg chg="delSld">
      <pc:chgData name="Tamara Mason" userId="S::tmason@vsdvalliance.org::d87ad11f-6f7e-4efe-a3f1-61dc59dd24a8" providerId="AD" clId="Web-{9800D268-11AC-C80A-263D-CDD98300B9F0}" dt="2021-06-23T20:04:43.760" v="0"/>
      <pc:docMkLst>
        <pc:docMk/>
      </pc:docMkLst>
      <pc:sldChg chg="del">
        <pc:chgData name="Tamara Mason" userId="S::tmason@vsdvalliance.org::d87ad11f-6f7e-4efe-a3f1-61dc59dd24a8" providerId="AD" clId="Web-{9800D268-11AC-C80A-263D-CDD98300B9F0}" dt="2021-06-23T20:04:43.760" v="0"/>
        <pc:sldMkLst>
          <pc:docMk/>
          <pc:sldMk cId="3329015461" sldId="310"/>
        </pc:sldMkLst>
      </pc:sldChg>
    </pc:docChg>
  </pc:docChgLst>
  <pc:docChgLst>
    <pc:chgData name="Tamara Mason" userId="d87ad11f-6f7e-4efe-a3f1-61dc59dd24a8" providerId="ADAL" clId="{B0824ADC-4F35-457A-AE3F-217ED5900BF3}"/>
    <pc:docChg chg="undo custSel addSld delSld modSld">
      <pc:chgData name="Tamara Mason" userId="d87ad11f-6f7e-4efe-a3f1-61dc59dd24a8" providerId="ADAL" clId="{B0824ADC-4F35-457A-AE3F-217ED5900BF3}" dt="2021-06-23T20:06:51.751" v="7"/>
      <pc:docMkLst>
        <pc:docMk/>
      </pc:docMkLst>
      <pc:sldChg chg="del">
        <pc:chgData name="Tamara Mason" userId="d87ad11f-6f7e-4efe-a3f1-61dc59dd24a8" providerId="ADAL" clId="{B0824ADC-4F35-457A-AE3F-217ED5900BF3}" dt="2021-06-23T20:06:23.776" v="3" actId="47"/>
        <pc:sldMkLst>
          <pc:docMk/>
          <pc:sldMk cId="266256202" sldId="298"/>
        </pc:sldMkLst>
      </pc:sldChg>
      <pc:sldChg chg="add">
        <pc:chgData name="Tamara Mason" userId="d87ad11f-6f7e-4efe-a3f1-61dc59dd24a8" providerId="ADAL" clId="{B0824ADC-4F35-457A-AE3F-217ED5900BF3}" dt="2021-06-23T20:06:25.482" v="4"/>
        <pc:sldMkLst>
          <pc:docMk/>
          <pc:sldMk cId="542234952" sldId="301"/>
        </pc:sldMkLst>
      </pc:sldChg>
      <pc:sldChg chg="add">
        <pc:chgData name="Tamara Mason" userId="d87ad11f-6f7e-4efe-a3f1-61dc59dd24a8" providerId="ADAL" clId="{B0824ADC-4F35-457A-AE3F-217ED5900BF3}" dt="2021-06-23T20:06:51.751" v="7"/>
        <pc:sldMkLst>
          <pc:docMk/>
          <pc:sldMk cId="2664348380" sldId="302"/>
        </pc:sldMkLst>
      </pc:sldChg>
      <pc:sldChg chg="add del">
        <pc:chgData name="Tamara Mason" userId="d87ad11f-6f7e-4efe-a3f1-61dc59dd24a8" providerId="ADAL" clId="{B0824ADC-4F35-457A-AE3F-217ED5900BF3}" dt="2021-06-23T20:06:21.584" v="2" actId="47"/>
        <pc:sldMkLst>
          <pc:docMk/>
          <pc:sldMk cId="2294635127" sldId="311"/>
        </pc:sldMkLst>
      </pc:sldChg>
      <pc:sldChg chg="add del">
        <pc:chgData name="Tamara Mason" userId="d87ad11f-6f7e-4efe-a3f1-61dc59dd24a8" providerId="ADAL" clId="{B0824ADC-4F35-457A-AE3F-217ED5900BF3}" dt="2021-06-23T20:06:50.414" v="6" actId="47"/>
        <pc:sldMkLst>
          <pc:docMk/>
          <pc:sldMk cId="3929583788" sldId="3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591AB50-6BF6-4B88-82B9-93BBA707BA4F}" type="slidenum">
              <a:rPr lang="en-US" altLang="en-US"/>
              <a:pPr/>
              <a:t>‹#›</a:t>
            </a:fld>
            <a:endParaRPr lang="en-US" altLang="en-US"/>
          </a:p>
        </p:txBody>
      </p:sp>
    </p:spTree>
    <p:extLst>
      <p:ext uri="{BB962C8B-B14F-4D97-AF65-F5344CB8AC3E}">
        <p14:creationId xmlns:p14="http://schemas.microsoft.com/office/powerpoint/2010/main" val="2534701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to today’s webinar on the new CSV Tool in VAdata! I’m Tamara Mason, SDVA Data Systems Manager and with me is Tom Beebe with ADTC, our marvelous VAdata programming agency. He is here to help explain some of the more technical parts of the program and answer any questions folks may have. If everyone could please mute yourselves, before we get started, that would be super, and please do not put the call on hold, as sometimes the hold music will play over the presentation.</a:t>
            </a:r>
            <a:br>
              <a:rPr lang="en-US" dirty="0"/>
            </a:br>
            <a:br>
              <a:rPr lang="en-US" dirty="0"/>
            </a:br>
            <a:r>
              <a:rPr lang="en-US" dirty="0"/>
              <a:t>We hope this webinar will provide you helpful information on what this tool is for and the ways you can use it to move your client data from place to place and view it in some different ways. We were hoping to be able to bring you information on both the export and import tools today, but we ran into a snag with a few of the forms on the import tool. Rather than give you partial information or reschedule the webinar, we decided to break it up into two parts. Today, we will be talking about the export tool and we are scheduling a second webinar on Friday, August 30</a:t>
            </a:r>
            <a:r>
              <a:rPr lang="en-US" baseline="30000" dirty="0"/>
              <a:t>th</a:t>
            </a:r>
            <a:r>
              <a:rPr lang="en-US" dirty="0"/>
              <a:t> at 10am to take a look at the import tool. The link to register for that webinar will go out by email shortly after we conclude today and will be posted on the </a:t>
            </a:r>
            <a:r>
              <a:rPr lang="en-US" dirty="0" err="1"/>
              <a:t>Vadata</a:t>
            </a:r>
            <a:r>
              <a:rPr lang="en-US" dirty="0"/>
              <a:t> Message of the Day screen.</a:t>
            </a:r>
          </a:p>
        </p:txBody>
      </p:sp>
      <p:sp>
        <p:nvSpPr>
          <p:cNvPr id="4" name="Slide Number Placeholder 3"/>
          <p:cNvSpPr>
            <a:spLocks noGrp="1"/>
          </p:cNvSpPr>
          <p:nvPr>
            <p:ph type="sldNum" sz="quarter" idx="5"/>
          </p:nvPr>
        </p:nvSpPr>
        <p:spPr/>
        <p:txBody>
          <a:bodyPr/>
          <a:lstStyle/>
          <a:p>
            <a:fld id="{F591AB50-6BF6-4B88-82B9-93BBA707BA4F}" type="slidenum">
              <a:rPr lang="en-US" altLang="en-US" smtClean="0"/>
              <a:pPr/>
              <a:t>1</a:t>
            </a:fld>
            <a:endParaRPr lang="en-US" altLang="en-US"/>
          </a:p>
        </p:txBody>
      </p:sp>
    </p:spTree>
    <p:extLst>
      <p:ext uri="{BB962C8B-B14F-4D97-AF65-F5344CB8AC3E}">
        <p14:creationId xmlns:p14="http://schemas.microsoft.com/office/powerpoint/2010/main" val="84601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E2E121-5187-4252-B1BD-7C67D9D10E97}" type="slidenum">
              <a:rPr lang="en-US" altLang="en-US"/>
              <a:pPr/>
              <a:t>10</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Once you have unzipped the files, you will see that the Hotline form will have 1 spreadsheet and the Advocacy form file will have 1 spreadsheet for each tab you download information from. For example, two tabs = two spreadsheets.</a:t>
            </a:r>
          </a:p>
        </p:txBody>
      </p:sp>
    </p:spTree>
    <p:extLst>
      <p:ext uri="{BB962C8B-B14F-4D97-AF65-F5344CB8AC3E}">
        <p14:creationId xmlns:p14="http://schemas.microsoft.com/office/powerpoint/2010/main" val="266315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11</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Once you open the spreadsheet, you will see several rows and columns containing your data. If you click on the top left box with the small gray right angle, then click between your columns, you will be able to widen all of your columns at one time. Each </a:t>
            </a:r>
            <a:r>
              <a:rPr lang="en-US" altLang="en-US" b="1" dirty="0">
                <a:latin typeface="Arial" panose="020B0604020202020204" pitchFamily="34" charset="0"/>
              </a:rPr>
              <a:t>column</a:t>
            </a:r>
            <a:r>
              <a:rPr lang="en-US" altLang="en-US" dirty="0">
                <a:latin typeface="Arial" panose="020B0604020202020204" pitchFamily="34" charset="0"/>
              </a:rPr>
              <a:t> represents a </a:t>
            </a:r>
            <a:r>
              <a:rPr lang="en-US" altLang="en-US" dirty="0" err="1">
                <a:latin typeface="Arial" panose="020B0604020202020204" pitchFamily="34" charset="0"/>
              </a:rPr>
              <a:t>Vadata</a:t>
            </a:r>
            <a:r>
              <a:rPr lang="en-US" altLang="en-US" dirty="0">
                <a:latin typeface="Arial" panose="020B0604020202020204" pitchFamily="34" charset="0"/>
              </a:rPr>
              <a:t> field and each </a:t>
            </a:r>
            <a:r>
              <a:rPr lang="en-US" altLang="en-US" b="1" dirty="0">
                <a:latin typeface="Arial" panose="020B0604020202020204" pitchFamily="34" charset="0"/>
              </a:rPr>
              <a:t>row</a:t>
            </a:r>
            <a:r>
              <a:rPr lang="en-US" altLang="en-US" dirty="0">
                <a:latin typeface="Arial" panose="020B0604020202020204" pitchFamily="34" charset="0"/>
              </a:rPr>
              <a:t> represents 1 individual client. A few things to note – you will notice a few columns like the staff/worker column, the locality column, and the “How did the caller learn about your services?” column contain numerical values instead of text. This is due to how the data is stored in the system. We have set up special “mapping” queries that you can run to get the text values of these fields.</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For the import tool which we will talk about in part 2, this is important to note, as you will need to be sure your data to be imported is in the same format. </a:t>
            </a:r>
          </a:p>
        </p:txBody>
      </p:sp>
    </p:spTree>
    <p:extLst>
      <p:ext uri="{BB962C8B-B14F-4D97-AF65-F5344CB8AC3E}">
        <p14:creationId xmlns:p14="http://schemas.microsoft.com/office/powerpoint/2010/main" val="251594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12</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Go into the CSV Export menu, click on the Select a Section drop down menu, and you will find the look up tables for the mappings here.</a:t>
            </a:r>
          </a:p>
        </p:txBody>
      </p:sp>
    </p:spTree>
    <p:extLst>
      <p:ext uri="{BB962C8B-B14F-4D97-AF65-F5344CB8AC3E}">
        <p14:creationId xmlns:p14="http://schemas.microsoft.com/office/powerpoint/2010/main" val="296219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13</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On the next page you will choose which table you would like to export.</a:t>
            </a:r>
          </a:p>
        </p:txBody>
      </p:sp>
    </p:spTree>
    <p:extLst>
      <p:ext uri="{BB962C8B-B14F-4D97-AF65-F5344CB8AC3E}">
        <p14:creationId xmlns:p14="http://schemas.microsoft.com/office/powerpoint/2010/main" val="134581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14</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Then select the staff ID, Staff name and Active Status field. The tool will export all values in the system, so the “Active status” data field will allow you to filter out your active and inactive staff on your list.</a:t>
            </a:r>
          </a:p>
        </p:txBody>
      </p:sp>
    </p:spTree>
    <p:extLst>
      <p:ext uri="{BB962C8B-B14F-4D97-AF65-F5344CB8AC3E}">
        <p14:creationId xmlns:p14="http://schemas.microsoft.com/office/powerpoint/2010/main" val="241150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15</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…and here’s your staff list! You can see in the last column the staff that are active and inactive, indicated by a Y for yes and an N for no. If you want to delete the inactive people from your staff list, you can simply sort your data by the Active Status column and delete the inactive staff members in a big chunk.</a:t>
            </a:r>
          </a:p>
        </p:txBody>
      </p:sp>
    </p:spTree>
    <p:extLst>
      <p:ext uri="{BB962C8B-B14F-4D97-AF65-F5344CB8AC3E}">
        <p14:creationId xmlns:p14="http://schemas.microsoft.com/office/powerpoint/2010/main" val="238562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07B2AC53-41CC-4CCD-94E7-D2BE72D8B8E6}" type="slidenum">
              <a:rPr lang="en-US" smtClean="0"/>
              <a:pPr>
                <a:defRPr/>
              </a:pPr>
              <a:t>17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07902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9363376-108B-47B5-906B-C964239447CF}" type="slidenum">
              <a:rPr lang="en-US" smtClean="0"/>
              <a:pPr>
                <a:defRPr/>
              </a:pPr>
              <a:t>18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2156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42CE53-9009-42E0-BA80-2C45CEA83AAF}" type="slidenum">
              <a:rPr lang="en-US" altLang="en-US"/>
              <a:pPr/>
              <a:t>2</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So, what is a CSV anyway? A CSV is a comma separated values file that contains information. It’s just that simple. CSV files allow for the exchange of information or data to occur without the clutter of codes that some programs may have running in the background of various applications. If you’ve ever tried to copy a Word document to an online file, you may know what I am talking about. When moving data via a CSV, you get a clean version of that data that can then be read by a simple text program such as Notepad or Excel. </a:t>
            </a:r>
          </a:p>
        </p:txBody>
      </p:sp>
    </p:spTree>
    <p:extLst>
      <p:ext uri="{BB962C8B-B14F-4D97-AF65-F5344CB8AC3E}">
        <p14:creationId xmlns:p14="http://schemas.microsoft.com/office/powerpoint/2010/main" val="209473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2D9DDD-304F-4643-865E-F7370A5599D9}" type="slidenum">
              <a:rPr lang="en-US" altLang="en-US"/>
              <a:pPr/>
              <a:t>3</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Why are we doing this? Well, there are several reasons. We know that many agencies use more than one data system to track client data. We want to make it easier to share data between those systems and significantly reduce duplicative manual data entry. This also provides agencies with the opportunity to back up all the raw data in they system, which gives an added level of control of said data.</a:t>
            </a:r>
          </a:p>
        </p:txBody>
      </p:sp>
    </p:spTree>
    <p:extLst>
      <p:ext uri="{BB962C8B-B14F-4D97-AF65-F5344CB8AC3E}">
        <p14:creationId xmlns:p14="http://schemas.microsoft.com/office/powerpoint/2010/main" val="105751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43CA5-4CD0-42F9-ACE8-1DE8D0235A7E}" type="slidenum">
              <a:rPr lang="en-US" altLang="en-US"/>
              <a:pPr/>
              <a:t>4</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To extract the data, you will go to the </a:t>
            </a:r>
            <a:r>
              <a:rPr lang="en-US" altLang="en-US" dirty="0" err="1">
                <a:latin typeface="Arial" panose="020B0604020202020204" pitchFamily="34" charset="0"/>
              </a:rPr>
              <a:t>Vadata</a:t>
            </a:r>
            <a:r>
              <a:rPr lang="en-US" altLang="en-US" dirty="0">
                <a:latin typeface="Arial" panose="020B0604020202020204" pitchFamily="34" charset="0"/>
              </a:rPr>
              <a:t> Tools menu and select CSV Export.</a:t>
            </a:r>
          </a:p>
        </p:txBody>
      </p:sp>
    </p:spTree>
    <p:extLst>
      <p:ext uri="{BB962C8B-B14F-4D97-AF65-F5344CB8AC3E}">
        <p14:creationId xmlns:p14="http://schemas.microsoft.com/office/powerpoint/2010/main" val="377889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43CA5-4CD0-42F9-ACE8-1DE8D0235A7E}" type="slidenum">
              <a:rPr lang="en-US" altLang="en-US"/>
              <a:pPr/>
              <a:t>5</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To extract the data, you will go to the VAdata Tools menu and select CSV Export. Here, you will select which form you are exporting from, your date range and each of the data fields you’d like to include in the export.</a:t>
            </a:r>
          </a:p>
        </p:txBody>
      </p:sp>
    </p:spTree>
    <p:extLst>
      <p:ext uri="{BB962C8B-B14F-4D97-AF65-F5344CB8AC3E}">
        <p14:creationId xmlns:p14="http://schemas.microsoft.com/office/powerpoint/2010/main" val="161480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43CA5-4CD0-42F9-ACE8-1DE8D0235A7E}" type="slidenum">
              <a:rPr lang="en-US" altLang="en-US"/>
              <a:pPr/>
              <a:t>6</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As you can see, the fields here are in the same order that they appear on the forms where you enter data, albeit a bit more spread out. You can choose to either select all fields, or you can choose specific fields you’d like to pull from, which is demonstrated here.</a:t>
            </a:r>
          </a:p>
        </p:txBody>
      </p:sp>
    </p:spTree>
    <p:extLst>
      <p:ext uri="{BB962C8B-B14F-4D97-AF65-F5344CB8AC3E}">
        <p14:creationId xmlns:p14="http://schemas.microsoft.com/office/powerpoint/2010/main" val="191519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43CA5-4CD0-42F9-ACE8-1DE8D0235A7E}" type="slidenum">
              <a:rPr lang="en-US" altLang="en-US"/>
              <a:pPr/>
              <a:t>7</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Advocacy form is a bit different. To select the data from this form, you will have to do a couple of steps. In addition to the date range, you will have to select the fields from each tab in the form separately by choosing the which tabs you want to use in the table line. HMIS data elements are not currently available for export due to confidentiality.</a:t>
            </a:r>
          </a:p>
        </p:txBody>
      </p:sp>
    </p:spTree>
    <p:extLst>
      <p:ext uri="{BB962C8B-B14F-4D97-AF65-F5344CB8AC3E}">
        <p14:creationId xmlns:p14="http://schemas.microsoft.com/office/powerpoint/2010/main" val="202654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43CA5-4CD0-42F9-ACE8-1DE8D0235A7E}" type="slidenum">
              <a:rPr lang="en-US" altLang="en-US"/>
              <a:pPr/>
              <a:t>8</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So here, I want the information about the people who came to my agency for housing services due to DV who are black. I select all of the fields that I want from the info tab, then go to the services tab, then the shelter info tab, and click export data. Then I’m done. Yes, there are a couple of typos, but we will get those fixed soon. If you’ve already been playing around with this tool, you also may have seen a section of “unmapped fields” at the bottom of each page. Those fields are hold overs from data that was collected in the past, but are not longer used in the same ways. Those have been removed from the forms so you know exactly what data you are pulling.</a:t>
            </a:r>
          </a:p>
        </p:txBody>
      </p:sp>
    </p:spTree>
    <p:extLst>
      <p:ext uri="{BB962C8B-B14F-4D97-AF65-F5344CB8AC3E}">
        <p14:creationId xmlns:p14="http://schemas.microsoft.com/office/powerpoint/2010/main" val="90448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2D9DDD-304F-4643-865E-F7370A5599D9}" type="slidenum">
              <a:rPr lang="en-US" altLang="en-US"/>
              <a:pPr/>
              <a:t>9</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When you first download the data you want from </a:t>
            </a:r>
            <a:r>
              <a:rPr lang="en-US" altLang="en-US" dirty="0" err="1">
                <a:latin typeface="Arial" panose="020B0604020202020204" pitchFamily="34" charset="0"/>
              </a:rPr>
              <a:t>Vadata</a:t>
            </a:r>
            <a:r>
              <a:rPr lang="en-US" altLang="en-US" dirty="0">
                <a:latin typeface="Arial" panose="020B0604020202020204" pitchFamily="34" charset="0"/>
              </a:rPr>
              <a:t>, it will come out as a zipped file that you can save anywhere on your computer. In order to open this zipped file, you will need to download a file unzipper such as WinZip or 7-Zip, but many computers nowadays come with an unzipping program pre-installed. These files contain your data in various tables.</a:t>
            </a:r>
          </a:p>
        </p:txBody>
      </p:sp>
    </p:spTree>
    <p:extLst>
      <p:ext uri="{BB962C8B-B14F-4D97-AF65-F5344CB8AC3E}">
        <p14:creationId xmlns:p14="http://schemas.microsoft.com/office/powerpoint/2010/main" val="135051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C9EE47BB-B516-4104-B436-682AB5989DDD}" type="slidenum">
              <a:rPr lang="en-US" altLang="en-US"/>
              <a:pPr/>
              <a:t>‹#›</a:t>
            </a:fld>
            <a:endParaRPr lang="en-US" altLang="en-US"/>
          </a:p>
        </p:txBody>
      </p:sp>
    </p:spTree>
    <p:extLst>
      <p:ext uri="{BB962C8B-B14F-4D97-AF65-F5344CB8AC3E}">
        <p14:creationId xmlns:p14="http://schemas.microsoft.com/office/powerpoint/2010/main" val="11751416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0873BF90-A0B9-46FE-AF85-E2CD9CAB9058}" type="slidenum">
              <a:rPr lang="en-US" altLang="en-US"/>
              <a:pPr/>
              <a:t>‹#›</a:t>
            </a:fld>
            <a:endParaRPr lang="en-US" altLang="en-US"/>
          </a:p>
        </p:txBody>
      </p:sp>
    </p:spTree>
    <p:extLst>
      <p:ext uri="{BB962C8B-B14F-4D97-AF65-F5344CB8AC3E}">
        <p14:creationId xmlns:p14="http://schemas.microsoft.com/office/powerpoint/2010/main" val="53756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B72E91AB-765C-4AB9-96B1-DD6629B61083}" type="slidenum">
              <a:rPr lang="en-US" altLang="en-US"/>
              <a:pPr/>
              <a:t>‹#›</a:t>
            </a:fld>
            <a:endParaRPr lang="en-US" altLang="en-US"/>
          </a:p>
        </p:txBody>
      </p:sp>
    </p:spTree>
    <p:extLst>
      <p:ext uri="{BB962C8B-B14F-4D97-AF65-F5344CB8AC3E}">
        <p14:creationId xmlns:p14="http://schemas.microsoft.com/office/powerpoint/2010/main" val="336112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fld id="{D65C113A-6B48-4D37-8BCF-E2DF93BE515F}" type="slidenum">
              <a:rPr lang="en-US" altLang="en-US"/>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0571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83F19213-3FD1-4B90-9D20-9E10CCAB3A52}" type="slidenum">
              <a:rPr lang="en-US" altLang="en-US"/>
              <a:pPr/>
              <a:t>‹#›</a:t>
            </a:fld>
            <a:endParaRPr lang="en-US" altLang="en-US"/>
          </a:p>
        </p:txBody>
      </p:sp>
    </p:spTree>
    <p:extLst>
      <p:ext uri="{BB962C8B-B14F-4D97-AF65-F5344CB8AC3E}">
        <p14:creationId xmlns:p14="http://schemas.microsoft.com/office/powerpoint/2010/main" val="23460873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477B39CE-ECEF-414B-8052-DDBA954AF012}" type="slidenum">
              <a:rPr lang="en-US" altLang="en-US"/>
              <a:pPr/>
              <a:t>‹#›</a:t>
            </a:fld>
            <a:endParaRPr lang="en-US" altLang="en-US"/>
          </a:p>
        </p:txBody>
      </p:sp>
    </p:spTree>
    <p:extLst>
      <p:ext uri="{BB962C8B-B14F-4D97-AF65-F5344CB8AC3E}">
        <p14:creationId xmlns:p14="http://schemas.microsoft.com/office/powerpoint/2010/main" val="359727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91E29DC0-BC09-4BF1-B648-42EDC4D9E9DA}" type="slidenum">
              <a:rPr lang="en-US" altLang="en-US"/>
              <a:pPr/>
              <a:t>‹#›</a:t>
            </a:fld>
            <a:endParaRPr lang="en-US" altLang="en-US"/>
          </a:p>
        </p:txBody>
      </p:sp>
    </p:spTree>
    <p:extLst>
      <p:ext uri="{BB962C8B-B14F-4D97-AF65-F5344CB8AC3E}">
        <p14:creationId xmlns:p14="http://schemas.microsoft.com/office/powerpoint/2010/main" val="65423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a:lstStyle>
            <a:lvl1pPr>
              <a:defRPr/>
            </a:lvl1pPr>
          </a:lstStyle>
          <a:p>
            <a:fld id="{B6E24406-D61F-4AD2-9B66-5B05FB9E5A64}" type="slidenum">
              <a:rPr lang="en-US" altLang="en-US"/>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56985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EF2507F4-2433-4071-963F-897ED92507B0}" type="slidenum">
              <a:rPr lang="en-US" altLang="en-US"/>
              <a:pPr/>
              <a:t>‹#›</a:t>
            </a:fld>
            <a:endParaRPr lang="en-US" altLang="en-US"/>
          </a:p>
        </p:txBody>
      </p:sp>
    </p:spTree>
    <p:extLst>
      <p:ext uri="{BB962C8B-B14F-4D97-AF65-F5344CB8AC3E}">
        <p14:creationId xmlns:p14="http://schemas.microsoft.com/office/powerpoint/2010/main" val="97384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a:lstStyle>
            <a:lvl1pPr>
              <a:defRPr/>
            </a:lvl1pPr>
          </a:lstStyle>
          <a:p>
            <a:fld id="{04596E4D-4A39-4D5E-BC44-71D7D8787DE6}" type="slidenum">
              <a:rPr lang="en-US" altLang="en-US"/>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4971400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a:lvl1pPr>
          </a:lstStyle>
          <a:p>
            <a:fld id="{ACBF786E-B436-4BD5-AAB4-81039180DBE7}" type="slidenum">
              <a:rPr lang="en-US" altLang="en-US"/>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08877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Franklin Gothic Book" panose="020B0503020102020204" pitchFamily="34" charset="0"/>
              </a:defRPr>
            </a:lvl1pPr>
          </a:lstStyle>
          <a:p>
            <a:fld id="{9C2613B9-7B58-4FFD-84AF-0AF6DB0501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1" r:id="rId4"/>
    <p:sldLayoutId id="2147483802" r:id="rId5"/>
    <p:sldLayoutId id="2147483809" r:id="rId6"/>
    <p:sldLayoutId id="2147483803" r:id="rId7"/>
    <p:sldLayoutId id="2147483810" r:id="rId8"/>
    <p:sldLayoutId id="2147483811" r:id="rId9"/>
    <p:sldLayoutId id="2147483804" r:id="rId10"/>
    <p:sldLayoutId id="2147483805"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Franklin Gothic Medium" pitchFamily="34" charset="0"/>
        </a:defRPr>
      </a:lvl2pPr>
      <a:lvl3pPr algn="l" rtl="0" fontAlgn="base">
        <a:spcBef>
          <a:spcPct val="0"/>
        </a:spcBef>
        <a:spcAft>
          <a:spcPct val="0"/>
        </a:spcAft>
        <a:defRPr sz="3000">
          <a:solidFill>
            <a:schemeClr val="tx2"/>
          </a:solidFill>
          <a:latin typeface="Franklin Gothic Medium" pitchFamily="34" charset="0"/>
        </a:defRPr>
      </a:lvl3pPr>
      <a:lvl4pPr algn="l" rtl="0" fontAlgn="base">
        <a:spcBef>
          <a:spcPct val="0"/>
        </a:spcBef>
        <a:spcAft>
          <a:spcPct val="0"/>
        </a:spcAft>
        <a:defRPr sz="3000">
          <a:solidFill>
            <a:schemeClr val="tx2"/>
          </a:solidFill>
          <a:latin typeface="Franklin Gothic Medium" pitchFamily="34" charset="0"/>
        </a:defRPr>
      </a:lvl4pPr>
      <a:lvl5pPr algn="l" rtl="0" fontAlgn="base">
        <a:spcBef>
          <a:spcPct val="0"/>
        </a:spcBef>
        <a:spcAft>
          <a:spcPct val="0"/>
        </a:spcAft>
        <a:defRPr sz="3000">
          <a:solidFill>
            <a:schemeClr val="tx2"/>
          </a:solidFill>
          <a:latin typeface="Franklin Gothic Medium" pitchFamily="34" charset="0"/>
        </a:defRPr>
      </a:lvl5pPr>
      <a:lvl6pPr marL="457200" algn="l" rtl="0" eaLnBrk="1" fontAlgn="base" hangingPunct="1">
        <a:spcBef>
          <a:spcPct val="0"/>
        </a:spcBef>
        <a:spcAft>
          <a:spcPct val="0"/>
        </a:spcAft>
        <a:defRPr sz="3000">
          <a:solidFill>
            <a:schemeClr val="tx2"/>
          </a:solidFill>
          <a:latin typeface="Franklin Gothic Medium" pitchFamily="34" charset="0"/>
        </a:defRPr>
      </a:lvl6pPr>
      <a:lvl7pPr marL="914400" algn="l" rtl="0" eaLnBrk="1" fontAlgn="base" hangingPunct="1">
        <a:spcBef>
          <a:spcPct val="0"/>
        </a:spcBef>
        <a:spcAft>
          <a:spcPct val="0"/>
        </a:spcAft>
        <a:defRPr sz="3000">
          <a:solidFill>
            <a:schemeClr val="tx2"/>
          </a:solidFill>
          <a:latin typeface="Franklin Gothic Medium" pitchFamily="34" charset="0"/>
        </a:defRPr>
      </a:lvl7pPr>
      <a:lvl8pPr marL="1371600" algn="l" rtl="0" eaLnBrk="1" fontAlgn="base" hangingPunct="1">
        <a:spcBef>
          <a:spcPct val="0"/>
        </a:spcBef>
        <a:spcAft>
          <a:spcPct val="0"/>
        </a:spcAft>
        <a:defRPr sz="3000">
          <a:solidFill>
            <a:schemeClr val="tx2"/>
          </a:solidFill>
          <a:latin typeface="Franklin Gothic Medium" pitchFamily="34" charset="0"/>
        </a:defRPr>
      </a:lvl8pPr>
      <a:lvl9pPr marL="1828800" algn="l" rtl="0" eaLnBrk="1" fontAlgn="base" hangingPunct="1">
        <a:spcBef>
          <a:spcPct val="0"/>
        </a:spcBef>
        <a:spcAft>
          <a:spcPct val="0"/>
        </a:spcAft>
        <a:defRPr sz="3000">
          <a:solidFill>
            <a:schemeClr val="tx2"/>
          </a:solidFill>
          <a:latin typeface="Franklin Gothic Medium" pitchFamily="34" charset="0"/>
        </a:defRPr>
      </a:lvl9pPr>
    </p:titleStyle>
    <p:bodyStyle>
      <a:lvl1pPr marL="273050" indent="-273050" algn="l" rtl="0" fontAlgn="base">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6FB833"/>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C0E5A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F3AABE"/>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vadataadmin@vsdvallianc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sdvalliance.org/contac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895600"/>
            <a:ext cx="6172200" cy="990600"/>
          </a:xfrm>
        </p:spPr>
        <p:txBody>
          <a:bodyPr>
            <a:normAutofit fontScale="90000"/>
          </a:bodyPr>
          <a:lstStyle/>
          <a:p>
            <a:pPr algn="ctr">
              <a:defRPr/>
            </a:pPr>
            <a:r>
              <a:rPr lang="en-US" dirty="0"/>
              <a:t>VAdata and CSVs:</a:t>
            </a:r>
            <a:br>
              <a:rPr lang="en-US" dirty="0"/>
            </a:br>
            <a:r>
              <a:rPr lang="en-US" dirty="0"/>
              <a:t> Part One – The Export Tool</a:t>
            </a:r>
          </a:p>
        </p:txBody>
      </p:sp>
      <p:sp>
        <p:nvSpPr>
          <p:cNvPr id="14338" name="Text Placeholder 4"/>
          <p:cNvSpPr>
            <a:spLocks noGrp="1"/>
          </p:cNvSpPr>
          <p:nvPr>
            <p:ph type="body" idx="1"/>
          </p:nvPr>
        </p:nvSpPr>
        <p:spPr/>
        <p:txBody>
          <a:bodyPr/>
          <a:lstStyle/>
          <a:p>
            <a:r>
              <a:rPr lang="en-US" altLang="en-US"/>
              <a:t>VAdata: Virginia’s Sexual and Domestic Violence Data Collection System</a:t>
            </a:r>
          </a:p>
          <a:p>
            <a:endParaRPr lang="en-US" altLang="en-US"/>
          </a:p>
        </p:txBody>
      </p:sp>
      <p:pic>
        <p:nvPicPr>
          <p:cNvPr id="14339" name="Picture 12" descr="AAtif.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667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a:defRPr/>
            </a:pPr>
            <a:r>
              <a:rPr lang="en-US" sz="3200" dirty="0"/>
              <a:t>What Will These Files Look Like Once I download Them?</a:t>
            </a:r>
            <a:endParaRPr lang="en-US" dirty="0"/>
          </a:p>
        </p:txBody>
      </p:sp>
      <p:sp>
        <p:nvSpPr>
          <p:cNvPr id="19458" name="Rectangle 3"/>
          <p:cNvSpPr>
            <a:spLocks noGrp="1" noChangeArrowheads="1"/>
          </p:cNvSpPr>
          <p:nvPr>
            <p:ph sz="quarter" idx="1"/>
          </p:nvPr>
        </p:nvSpPr>
        <p:spPr>
          <a:xfrm>
            <a:off x="533400" y="1600200"/>
            <a:ext cx="7467600" cy="4873752"/>
          </a:xfrm>
        </p:spPr>
        <p:txBody>
          <a:bodyPr/>
          <a:lstStyle/>
          <a:p>
            <a:pPr>
              <a:lnSpc>
                <a:spcPct val="90000"/>
              </a:lnSpc>
            </a:pPr>
            <a:r>
              <a:rPr lang="en-US" altLang="en-US" dirty="0"/>
              <a:t>The Hotline form will have only 1 spreadsheet in the zipped file.</a:t>
            </a:r>
          </a:p>
          <a:p>
            <a:pPr>
              <a:lnSpc>
                <a:spcPct val="90000"/>
              </a:lnSpc>
            </a:pPr>
            <a:r>
              <a:rPr lang="en-US" altLang="en-US" dirty="0"/>
              <a:t>The Advocacy form will have multiple spreadsheets within one zipped folder. </a:t>
            </a:r>
          </a:p>
          <a:p>
            <a:pPr>
              <a:lnSpc>
                <a:spcPct val="90000"/>
              </a:lnSpc>
            </a:pPr>
            <a:endParaRPr lang="en-US" altLang="en-US" dirty="0"/>
          </a:p>
        </p:txBody>
      </p:sp>
      <p:pic>
        <p:nvPicPr>
          <p:cNvPr id="3" name="Picture 2" descr="A screenshot of a social media post&#10;&#10;Description automatically generated">
            <a:extLst>
              <a:ext uri="{FF2B5EF4-FFF2-40B4-BE49-F238E27FC236}">
                <a16:creationId xmlns:a16="http://schemas.microsoft.com/office/drawing/2014/main" id="{EA8B2B80-C9B7-4AAA-AAA8-F39460897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028531"/>
            <a:ext cx="5578466" cy="1752600"/>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F3B36B79-F6E9-498A-8826-B781755C8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538" y="4892728"/>
            <a:ext cx="6096000" cy="1937159"/>
          </a:xfrm>
          <a:prstGeom prst="rect">
            <a:avLst/>
          </a:prstGeom>
        </p:spPr>
      </p:pic>
      <p:sp>
        <p:nvSpPr>
          <p:cNvPr id="7" name="TextBox 6">
            <a:extLst>
              <a:ext uri="{FF2B5EF4-FFF2-40B4-BE49-F238E27FC236}">
                <a16:creationId xmlns:a16="http://schemas.microsoft.com/office/drawing/2014/main" id="{1C48FD43-379D-4554-A964-CA7FB3683410}"/>
              </a:ext>
            </a:extLst>
          </p:cNvPr>
          <p:cNvSpPr txBox="1"/>
          <p:nvPr/>
        </p:nvSpPr>
        <p:spPr>
          <a:xfrm>
            <a:off x="6873866" y="5794408"/>
            <a:ext cx="1524000" cy="369332"/>
          </a:xfrm>
          <a:prstGeom prst="rect">
            <a:avLst/>
          </a:prstGeom>
          <a:noFill/>
        </p:spPr>
        <p:txBody>
          <a:bodyPr wrap="square" rtlCol="0">
            <a:spAutoFit/>
          </a:bodyPr>
          <a:lstStyle/>
          <a:p>
            <a:r>
              <a:rPr lang="en-US" dirty="0"/>
              <a:t>Advocacy</a:t>
            </a:r>
          </a:p>
        </p:txBody>
      </p:sp>
      <p:sp>
        <p:nvSpPr>
          <p:cNvPr id="8" name="TextBox 7">
            <a:extLst>
              <a:ext uri="{FF2B5EF4-FFF2-40B4-BE49-F238E27FC236}">
                <a16:creationId xmlns:a16="http://schemas.microsoft.com/office/drawing/2014/main" id="{ADAC9710-5256-49AC-B04A-5AA29AE1EA82}"/>
              </a:ext>
            </a:extLst>
          </p:cNvPr>
          <p:cNvSpPr txBox="1"/>
          <p:nvPr/>
        </p:nvSpPr>
        <p:spPr>
          <a:xfrm>
            <a:off x="1554167" y="3800062"/>
            <a:ext cx="930266" cy="369332"/>
          </a:xfrm>
          <a:prstGeom prst="rect">
            <a:avLst/>
          </a:prstGeom>
          <a:noFill/>
        </p:spPr>
        <p:txBody>
          <a:bodyPr wrap="square" rtlCol="0">
            <a:spAutoFit/>
          </a:bodyPr>
          <a:lstStyle/>
          <a:p>
            <a:r>
              <a:rPr lang="en-US" dirty="0"/>
              <a:t>Hotline</a:t>
            </a:r>
          </a:p>
        </p:txBody>
      </p:sp>
      <p:sp>
        <p:nvSpPr>
          <p:cNvPr id="9" name="Arrow: Right 8">
            <a:extLst>
              <a:ext uri="{FF2B5EF4-FFF2-40B4-BE49-F238E27FC236}">
                <a16:creationId xmlns:a16="http://schemas.microsoft.com/office/drawing/2014/main" id="{BE31B62D-0627-4841-A51B-F9D56C95D19F}"/>
              </a:ext>
            </a:extLst>
          </p:cNvPr>
          <p:cNvSpPr/>
          <p:nvPr/>
        </p:nvSpPr>
        <p:spPr>
          <a:xfrm>
            <a:off x="1676401" y="4155997"/>
            <a:ext cx="685799" cy="187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68DFB33-B36F-43BF-BE98-FD9D61504C35}"/>
              </a:ext>
            </a:extLst>
          </p:cNvPr>
          <p:cNvSpPr/>
          <p:nvPr/>
        </p:nvSpPr>
        <p:spPr>
          <a:xfrm rot="10800000">
            <a:off x="6950066" y="6163740"/>
            <a:ext cx="974734"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defRPr/>
            </a:pPr>
            <a:r>
              <a:rPr lang="en-US" sz="3200" dirty="0"/>
              <a:t>How will the Data be Displayed?</a:t>
            </a:r>
          </a:p>
        </p:txBody>
      </p:sp>
      <p:sp>
        <p:nvSpPr>
          <p:cNvPr id="21506" name="Rectangle 3"/>
          <p:cNvSpPr>
            <a:spLocks noGrp="1" noChangeArrowheads="1"/>
          </p:cNvSpPr>
          <p:nvPr>
            <p:ph sz="quarter" idx="1"/>
          </p:nvPr>
        </p:nvSpPr>
        <p:spPr/>
        <p:txBody>
          <a:bodyPr/>
          <a:lstStyle/>
          <a:p>
            <a:pPr>
              <a:lnSpc>
                <a:spcPct val="90000"/>
              </a:lnSpc>
            </a:pPr>
            <a:r>
              <a:rPr lang="en-US" altLang="en-US" dirty="0"/>
              <a:t>The data in these files will look something like this:</a:t>
            </a:r>
            <a:endParaRPr lang="en-US" altLang="en-US" b="1" dirty="0"/>
          </a:p>
        </p:txBody>
      </p:sp>
      <p:pic>
        <p:nvPicPr>
          <p:cNvPr id="3" name="Picture 2" descr="A screenshot of a cell phone&#10;&#10;Description automatically generated">
            <a:extLst>
              <a:ext uri="{FF2B5EF4-FFF2-40B4-BE49-F238E27FC236}">
                <a16:creationId xmlns:a16="http://schemas.microsoft.com/office/drawing/2014/main" id="{365C7C9D-31AA-43DC-8244-B7AFB92C3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86127"/>
            <a:ext cx="7543800" cy="3408829"/>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defRPr/>
            </a:pPr>
            <a:r>
              <a:rPr lang="en-US" sz="3200" dirty="0"/>
              <a:t>How Does the Mapping export work?</a:t>
            </a:r>
          </a:p>
        </p:txBody>
      </p:sp>
      <p:sp>
        <p:nvSpPr>
          <p:cNvPr id="21506" name="Rectangle 3"/>
          <p:cNvSpPr>
            <a:spLocks noGrp="1" noChangeArrowheads="1"/>
          </p:cNvSpPr>
          <p:nvPr>
            <p:ph sz="quarter" idx="1"/>
          </p:nvPr>
        </p:nvSpPr>
        <p:spPr/>
        <p:txBody>
          <a:bodyPr/>
          <a:lstStyle/>
          <a:p>
            <a:pPr>
              <a:lnSpc>
                <a:spcPct val="90000"/>
              </a:lnSpc>
            </a:pPr>
            <a:r>
              <a:rPr lang="en-US" altLang="en-US" dirty="0"/>
              <a:t>You can run this query to get the text values of the numerical fields.</a:t>
            </a:r>
            <a:endParaRPr lang="en-US" altLang="en-US" b="1" dirty="0"/>
          </a:p>
        </p:txBody>
      </p:sp>
      <p:pic>
        <p:nvPicPr>
          <p:cNvPr id="3" name="Picture 2">
            <a:extLst>
              <a:ext uri="{FF2B5EF4-FFF2-40B4-BE49-F238E27FC236}">
                <a16:creationId xmlns:a16="http://schemas.microsoft.com/office/drawing/2014/main" id="{523C3997-5988-45E5-B758-A15FB15E7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2514600"/>
            <a:ext cx="7641771" cy="3377945"/>
          </a:xfrm>
          <a:prstGeom prst="rect">
            <a:avLst/>
          </a:prstGeom>
        </p:spPr>
      </p:pic>
    </p:spTree>
    <p:extLst>
      <p:ext uri="{BB962C8B-B14F-4D97-AF65-F5344CB8AC3E}">
        <p14:creationId xmlns:p14="http://schemas.microsoft.com/office/powerpoint/2010/main" val="40565854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defRPr/>
            </a:pPr>
            <a:r>
              <a:rPr lang="en-US" sz="3200" dirty="0"/>
              <a:t>How Does the Mapping export work?</a:t>
            </a:r>
          </a:p>
        </p:txBody>
      </p:sp>
      <p:sp>
        <p:nvSpPr>
          <p:cNvPr id="21506" name="Rectangle 3"/>
          <p:cNvSpPr>
            <a:spLocks noGrp="1" noChangeArrowheads="1"/>
          </p:cNvSpPr>
          <p:nvPr>
            <p:ph sz="quarter" idx="1"/>
          </p:nvPr>
        </p:nvSpPr>
        <p:spPr/>
        <p:txBody>
          <a:bodyPr/>
          <a:lstStyle/>
          <a:p>
            <a:pPr>
              <a:lnSpc>
                <a:spcPct val="90000"/>
              </a:lnSpc>
            </a:pPr>
            <a:r>
              <a:rPr lang="en-US" altLang="en-US" dirty="0"/>
              <a:t>You can run this query to get the text values of the numerical fields.</a:t>
            </a:r>
            <a:endParaRPr lang="en-US" altLang="en-US" b="1" dirty="0"/>
          </a:p>
        </p:txBody>
      </p:sp>
      <p:pic>
        <p:nvPicPr>
          <p:cNvPr id="4" name="Picture 3">
            <a:extLst>
              <a:ext uri="{FF2B5EF4-FFF2-40B4-BE49-F238E27FC236}">
                <a16:creationId xmlns:a16="http://schemas.microsoft.com/office/drawing/2014/main" id="{0FD3F5D2-283D-4283-8A91-4AE3F8C26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91817"/>
            <a:ext cx="7467600" cy="3290518"/>
          </a:xfrm>
          <a:prstGeom prst="rect">
            <a:avLst/>
          </a:prstGeom>
        </p:spPr>
      </p:pic>
    </p:spTree>
    <p:extLst>
      <p:ext uri="{BB962C8B-B14F-4D97-AF65-F5344CB8AC3E}">
        <p14:creationId xmlns:p14="http://schemas.microsoft.com/office/powerpoint/2010/main" val="36333146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defRPr/>
            </a:pPr>
            <a:r>
              <a:rPr lang="en-US" sz="3200" dirty="0"/>
              <a:t>How Does the Mapping export work?</a:t>
            </a:r>
          </a:p>
        </p:txBody>
      </p:sp>
      <p:sp>
        <p:nvSpPr>
          <p:cNvPr id="21506" name="Rectangle 3"/>
          <p:cNvSpPr>
            <a:spLocks noGrp="1" noChangeArrowheads="1"/>
          </p:cNvSpPr>
          <p:nvPr>
            <p:ph sz="quarter" idx="1"/>
          </p:nvPr>
        </p:nvSpPr>
        <p:spPr/>
        <p:txBody>
          <a:bodyPr/>
          <a:lstStyle/>
          <a:p>
            <a:pPr marL="0" indent="0">
              <a:lnSpc>
                <a:spcPct val="90000"/>
              </a:lnSpc>
              <a:buNone/>
            </a:pPr>
            <a:endParaRPr lang="en-US" altLang="en-US" b="1" dirty="0"/>
          </a:p>
        </p:txBody>
      </p:sp>
      <p:pic>
        <p:nvPicPr>
          <p:cNvPr id="5" name="Picture 4" descr="A screenshot of a cell phone&#10;&#10;Description automatically generated">
            <a:extLst>
              <a:ext uri="{FF2B5EF4-FFF2-40B4-BE49-F238E27FC236}">
                <a16:creationId xmlns:a16="http://schemas.microsoft.com/office/drawing/2014/main" id="{F55DD674-CF7C-4512-9208-CA7FD07B2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54634"/>
            <a:ext cx="8062886" cy="3403166"/>
          </a:xfrm>
          <a:prstGeom prst="rect">
            <a:avLst/>
          </a:prstGeom>
        </p:spPr>
      </p:pic>
    </p:spTree>
    <p:extLst>
      <p:ext uri="{BB962C8B-B14F-4D97-AF65-F5344CB8AC3E}">
        <p14:creationId xmlns:p14="http://schemas.microsoft.com/office/powerpoint/2010/main" val="41161582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defRPr/>
            </a:pPr>
            <a:r>
              <a:rPr lang="en-US" sz="3200" dirty="0"/>
              <a:t>How Does the Mapping export work?</a:t>
            </a:r>
          </a:p>
        </p:txBody>
      </p:sp>
      <p:sp>
        <p:nvSpPr>
          <p:cNvPr id="21506" name="Rectangle 3"/>
          <p:cNvSpPr>
            <a:spLocks noGrp="1" noChangeArrowheads="1"/>
          </p:cNvSpPr>
          <p:nvPr>
            <p:ph sz="quarter" idx="1"/>
          </p:nvPr>
        </p:nvSpPr>
        <p:spPr/>
        <p:txBody>
          <a:bodyPr/>
          <a:lstStyle/>
          <a:p>
            <a:pPr>
              <a:lnSpc>
                <a:spcPct val="90000"/>
              </a:lnSpc>
            </a:pPr>
            <a:r>
              <a:rPr lang="en-US" altLang="en-US" dirty="0"/>
              <a:t>Your data: </a:t>
            </a:r>
            <a:endParaRPr lang="en-US" altLang="en-US" b="1" dirty="0"/>
          </a:p>
        </p:txBody>
      </p:sp>
      <p:pic>
        <p:nvPicPr>
          <p:cNvPr id="3" name="Picture 2" descr="A close up of text on a white background&#10;&#10;Description automatically generated">
            <a:extLst>
              <a:ext uri="{FF2B5EF4-FFF2-40B4-BE49-F238E27FC236}">
                <a16:creationId xmlns:a16="http://schemas.microsoft.com/office/drawing/2014/main" id="{A4069095-68FF-4EDA-B949-0DEE0F784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1421040"/>
            <a:ext cx="3429000" cy="5232071"/>
          </a:xfrm>
          <a:prstGeom prst="rect">
            <a:avLst/>
          </a:prstGeom>
        </p:spPr>
      </p:pic>
    </p:spTree>
    <p:extLst>
      <p:ext uri="{BB962C8B-B14F-4D97-AF65-F5344CB8AC3E}">
        <p14:creationId xmlns:p14="http://schemas.microsoft.com/office/powerpoint/2010/main" val="16198679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6172200" cy="914400"/>
          </a:xfrm>
        </p:spPr>
        <p:txBody>
          <a:bodyPr/>
          <a:lstStyle/>
          <a:p>
            <a:pPr>
              <a:defRPr/>
            </a:pPr>
            <a:r>
              <a:rPr lang="en-US" sz="4000" dirty="0"/>
              <a:t>Help Options</a:t>
            </a:r>
          </a:p>
        </p:txBody>
      </p:sp>
      <p:sp>
        <p:nvSpPr>
          <p:cNvPr id="3" name="Content Placeholder 2"/>
          <p:cNvSpPr>
            <a:spLocks noGrp="1"/>
          </p:cNvSpPr>
          <p:nvPr>
            <p:ph type="subTitle" idx="1"/>
          </p:nvPr>
        </p:nvSpPr>
        <p:spPr>
          <a:xfrm>
            <a:off x="2352135" y="1828800"/>
            <a:ext cx="6477000" cy="4546600"/>
          </a:xfrm>
        </p:spPr>
        <p:txBody>
          <a:bodyPr/>
          <a:lstStyle/>
          <a:p>
            <a:pPr marL="457200" indent="-457200">
              <a:defRPr/>
            </a:pPr>
            <a:r>
              <a:rPr lang="en-US" sz="2800" dirty="0"/>
              <a:t>You may see this symbol by several fields on the form:</a:t>
            </a:r>
          </a:p>
          <a:p>
            <a:pPr marL="838200" lvl="1" indent="-381000">
              <a:defRPr/>
            </a:pPr>
            <a:endParaRPr lang="en-US" sz="4000" dirty="0"/>
          </a:p>
          <a:p>
            <a:pPr marL="457200" indent="-457200">
              <a:defRPr/>
            </a:pPr>
            <a:endParaRPr lang="en-US" sz="2800" dirty="0"/>
          </a:p>
          <a:p>
            <a:pPr marL="457200" indent="-457200">
              <a:defRPr/>
            </a:pPr>
            <a:endParaRPr lang="en-US" sz="2800" dirty="0"/>
          </a:p>
          <a:p>
            <a:pPr marL="457200" indent="-457200">
              <a:defRPr/>
            </a:pPr>
            <a:r>
              <a:rPr lang="en-US" sz="2800" dirty="0"/>
              <a:t>Click on the symbol for more detailed information or requirements of the field.</a:t>
            </a:r>
          </a:p>
          <a:p>
            <a:pPr>
              <a:defRPr/>
            </a:pPr>
            <a:endParaRPr lang="en-US" dirty="0"/>
          </a:p>
        </p:txBody>
      </p:sp>
      <p:pic>
        <p:nvPicPr>
          <p:cNvPr id="52227" name="Picture 4" descr="Question Mar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8888" y="3200400"/>
            <a:ext cx="1089025" cy="99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38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lgn="ctr">
              <a:defRPr/>
            </a:pPr>
            <a:br>
              <a:rPr lang="en-US" sz="3600" dirty="0"/>
            </a:br>
            <a:r>
              <a:rPr lang="en-US" sz="3200" dirty="0"/>
              <a:t>HELP! </a:t>
            </a:r>
            <a:r>
              <a:rPr lang="en-US" sz="3200" dirty="0" err="1"/>
              <a:t>VAdata’s</a:t>
            </a:r>
            <a:r>
              <a:rPr lang="en-US" sz="3200" dirty="0"/>
              <a:t> not working.</a:t>
            </a:r>
            <a:endParaRPr lang="en-US" sz="3600" dirty="0"/>
          </a:p>
        </p:txBody>
      </p:sp>
      <p:sp>
        <p:nvSpPr>
          <p:cNvPr id="35843" name="Rectangle 3"/>
          <p:cNvSpPr>
            <a:spLocks noGrp="1" noChangeArrowheads="1"/>
          </p:cNvSpPr>
          <p:nvPr>
            <p:ph sz="quarter" idx="1"/>
          </p:nvPr>
        </p:nvSpPr>
        <p:spPr/>
        <p:txBody>
          <a:bodyPr/>
          <a:lstStyle/>
          <a:p>
            <a:pPr algn="ctr">
              <a:lnSpc>
                <a:spcPct val="80000"/>
              </a:lnSpc>
              <a:buFont typeface="Wingdings" panose="05000000000000000000" pitchFamily="2" charset="2"/>
              <a:buNone/>
            </a:pPr>
            <a:r>
              <a:rPr lang="en-US" altLang="en-US" sz="2800" dirty="0"/>
              <a:t>If you think something is wrong with </a:t>
            </a:r>
            <a:r>
              <a:rPr lang="en-US" altLang="en-US" sz="2800" dirty="0" err="1"/>
              <a:t>VAdata</a:t>
            </a:r>
            <a:r>
              <a:rPr lang="en-US" altLang="en-US" sz="2800" dirty="0"/>
              <a:t>, please let us know! Give us a call at </a:t>
            </a:r>
            <a:r>
              <a:rPr lang="en-US" altLang="en-US" sz="3200" b="1" dirty="0">
                <a:solidFill>
                  <a:schemeClr val="accent2"/>
                </a:solidFill>
              </a:rPr>
              <a:t>804.377.0335</a:t>
            </a:r>
            <a:r>
              <a:rPr lang="en-US" altLang="en-US" sz="3200" b="1" dirty="0"/>
              <a:t> </a:t>
            </a:r>
            <a:r>
              <a:rPr lang="en-US" altLang="en-US" sz="3200" dirty="0"/>
              <a:t>OR email us at </a:t>
            </a:r>
            <a:r>
              <a:rPr lang="en-US" altLang="en-US" sz="3200" b="1" dirty="0">
                <a:solidFill>
                  <a:schemeClr val="accent2"/>
                </a:solidFill>
                <a:hlinkClick r:id="rId3"/>
              </a:rPr>
              <a:t>vadataadmin@vsdvalliance.org</a:t>
            </a:r>
            <a:r>
              <a:rPr lang="en-US" altLang="en-US" sz="3200" b="1" dirty="0"/>
              <a:t>.</a:t>
            </a:r>
          </a:p>
          <a:p>
            <a:pPr algn="ctr">
              <a:lnSpc>
                <a:spcPct val="80000"/>
              </a:lnSpc>
              <a:buFont typeface="Wingdings" panose="05000000000000000000" pitchFamily="2" charset="2"/>
              <a:buNone/>
            </a:pPr>
            <a:endParaRPr lang="en-US" altLang="en-US" sz="2800" dirty="0"/>
          </a:p>
          <a:p>
            <a:pPr algn="ctr">
              <a:lnSpc>
                <a:spcPct val="80000"/>
              </a:lnSpc>
              <a:buFont typeface="Wingdings" panose="05000000000000000000" pitchFamily="2" charset="2"/>
              <a:buNone/>
            </a:pPr>
            <a:r>
              <a:rPr lang="en-US" altLang="en-US" dirty="0"/>
              <a:t>We don’t use VAdata in the same ways you do, so sometimes the only way that we know something is off or broken is when you tell us.</a:t>
            </a:r>
          </a:p>
          <a:p>
            <a:pPr algn="ctr">
              <a:lnSpc>
                <a:spcPct val="80000"/>
              </a:lnSpc>
              <a:buFont typeface="Wingdings" panose="05000000000000000000" pitchFamily="2" charset="2"/>
              <a:buNone/>
            </a:pPr>
            <a:endParaRPr lang="en-US" altLang="en-US" dirty="0"/>
          </a:p>
          <a:p>
            <a:pPr algn="ctr">
              <a:lnSpc>
                <a:spcPct val="80000"/>
              </a:lnSpc>
              <a:buNone/>
            </a:pPr>
            <a:r>
              <a:rPr lang="en-US" dirty="0"/>
              <a:t>We also like to talk with you by phone when you have questions, because we usually want information that you might not know we need.</a:t>
            </a:r>
            <a:endParaRPr lang="en-US" altLang="en-US" dirty="0"/>
          </a:p>
        </p:txBody>
      </p:sp>
    </p:spTree>
    <p:extLst>
      <p:ext uri="{BB962C8B-B14F-4D97-AF65-F5344CB8AC3E}">
        <p14:creationId xmlns:p14="http://schemas.microsoft.com/office/powerpoint/2010/main" val="54223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defRPr/>
            </a:pPr>
            <a:r>
              <a:rPr lang="en-US" sz="4000" dirty="0"/>
              <a:t>How Can I Get Additional Help About Other Topics or Concerns?</a:t>
            </a:r>
          </a:p>
        </p:txBody>
      </p:sp>
      <p:sp>
        <p:nvSpPr>
          <p:cNvPr id="37891" name="Rectangle 3"/>
          <p:cNvSpPr>
            <a:spLocks noGrp="1" noChangeArrowheads="1"/>
          </p:cNvSpPr>
          <p:nvPr>
            <p:ph sz="quarter" idx="1"/>
          </p:nvPr>
        </p:nvSpPr>
        <p:spPr>
          <a:xfrm>
            <a:off x="457200" y="1676400"/>
            <a:ext cx="7696200" cy="4492625"/>
          </a:xfrm>
        </p:spPr>
        <p:txBody>
          <a:bodyPr/>
          <a:lstStyle/>
          <a:p>
            <a:pPr algn="ctr">
              <a:buNone/>
            </a:pPr>
            <a:r>
              <a:rPr lang="en-US" sz="2800" dirty="0"/>
              <a:t>The Action Alliance staff urge you to contact us whenever you have a question or a concern about VAdata, resources, advocacy, policy, training, funding, or anything else.</a:t>
            </a:r>
          </a:p>
          <a:p>
            <a:pPr algn="ctr">
              <a:buFont typeface="Wingdings" panose="05000000000000000000" pitchFamily="2" charset="2"/>
              <a:buNone/>
            </a:pPr>
            <a:endParaRPr lang="en-US" altLang="en-US" sz="1400" dirty="0"/>
          </a:p>
          <a:p>
            <a:pPr algn="ctr">
              <a:buFont typeface="Wingdings" panose="05000000000000000000" pitchFamily="2" charset="2"/>
              <a:buNone/>
            </a:pPr>
            <a:r>
              <a:rPr lang="en-US" altLang="en-US" sz="2800" dirty="0">
                <a:solidFill>
                  <a:schemeClr val="accent2"/>
                </a:solidFill>
              </a:rPr>
              <a:t>Staff can be reached at</a:t>
            </a:r>
          </a:p>
          <a:p>
            <a:pPr algn="ctr">
              <a:buFont typeface="Wingdings" panose="05000000000000000000" pitchFamily="2" charset="2"/>
              <a:buNone/>
            </a:pPr>
            <a:r>
              <a:rPr lang="en-US" altLang="en-US" sz="3200" b="1" dirty="0">
                <a:solidFill>
                  <a:schemeClr val="accent2"/>
                </a:solidFill>
              </a:rPr>
              <a:t>804.377.0335</a:t>
            </a:r>
            <a:br>
              <a:rPr lang="en-US" altLang="en-US" sz="3200" b="1" dirty="0">
                <a:solidFill>
                  <a:schemeClr val="accent2"/>
                </a:solidFill>
              </a:rPr>
            </a:br>
            <a:br>
              <a:rPr lang="en-US" altLang="en-US" sz="3200" b="1" dirty="0">
                <a:solidFill>
                  <a:schemeClr val="accent2"/>
                </a:solidFill>
              </a:rPr>
            </a:br>
            <a:r>
              <a:rPr lang="en-US" altLang="en-US" sz="2800" dirty="0"/>
              <a:t>Or you can visit our website to send a message directly to staff members. Visit </a:t>
            </a:r>
            <a:r>
              <a:rPr lang="en-US" altLang="en-US" sz="2800" dirty="0">
                <a:hlinkClick r:id="rId3"/>
              </a:rPr>
              <a:t>https://vsdvalliance.org/contact/</a:t>
            </a:r>
            <a:r>
              <a:rPr lang="en-US" altLang="en-US" sz="2800" dirty="0"/>
              <a:t>.</a:t>
            </a:r>
            <a:endParaRPr lang="en-US" altLang="en-US" sz="1400" dirty="0"/>
          </a:p>
          <a:p>
            <a:pPr>
              <a:buFont typeface="Wingdings" panose="05000000000000000000" pitchFamily="2" charset="2"/>
              <a:buNone/>
            </a:pPr>
            <a:endParaRPr lang="en-US" altLang="en-US" sz="1800" dirty="0"/>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266434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2057400" y="533400"/>
            <a:ext cx="6172200" cy="1143000"/>
          </a:xfrm>
        </p:spPr>
        <p:txBody>
          <a:bodyPr/>
          <a:lstStyle/>
          <a:p>
            <a:pPr>
              <a:defRPr/>
            </a:pPr>
            <a:r>
              <a:rPr lang="en-US" sz="3200" dirty="0"/>
              <a:t>What is a CSV anyhow?</a:t>
            </a:r>
          </a:p>
        </p:txBody>
      </p:sp>
      <p:sp>
        <p:nvSpPr>
          <p:cNvPr id="15362" name="Rectangle 3"/>
          <p:cNvSpPr>
            <a:spLocks noGrp="1" noChangeArrowheads="1"/>
          </p:cNvSpPr>
          <p:nvPr>
            <p:ph type="subTitle" idx="1"/>
          </p:nvPr>
        </p:nvSpPr>
        <p:spPr>
          <a:xfrm>
            <a:off x="2286000" y="1600200"/>
            <a:ext cx="6172200" cy="4241800"/>
          </a:xfrm>
        </p:spPr>
        <p:txBody>
          <a:bodyPr/>
          <a:lstStyle/>
          <a:p>
            <a:pPr lvl="1">
              <a:buFontTx/>
              <a:buNone/>
            </a:pPr>
            <a:endParaRPr lang="en-US" altLang="en-US" dirty="0"/>
          </a:p>
          <a:p>
            <a:pPr lvl="1" algn="l"/>
            <a:r>
              <a:rPr lang="en-US" dirty="0"/>
              <a:t>A </a:t>
            </a:r>
            <a:r>
              <a:rPr lang="en-US" b="1" dirty="0"/>
              <a:t>Comma Separated Values </a:t>
            </a:r>
            <a:r>
              <a:rPr lang="en-US" dirty="0"/>
              <a:t>(CSV) file is a plain text file that contains a list of data points. These types of files are often used for exchanging data between different applications.</a:t>
            </a:r>
          </a:p>
          <a:p>
            <a:pPr lvl="1" algn="l"/>
            <a:endParaRPr lang="en-US" altLang="en-US" sz="2400" dirty="0"/>
          </a:p>
          <a:p>
            <a:pPr lvl="1" algn="l"/>
            <a:r>
              <a:rPr lang="en-US" dirty="0"/>
              <a:t>The idea is that you can export complex data from one application to a CSV file, and then import the data in that CSV file into another application or program. The resulting data is “human-readable” and can be easily viewed using a text editor like Notepad or a spreadsheet program like Microsoft Excel.</a:t>
            </a:r>
            <a:endParaRPr lang="en-US" altLang="en-US" sz="2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457200" y="274638"/>
            <a:ext cx="7467600" cy="868362"/>
          </a:xfrm>
        </p:spPr>
        <p:txBody>
          <a:bodyPr>
            <a:normAutofit/>
          </a:bodyPr>
          <a:lstStyle/>
          <a:p>
            <a:pPr>
              <a:defRPr/>
            </a:pPr>
            <a:r>
              <a:rPr lang="en-US" sz="3200" dirty="0"/>
              <a:t>Why Are We Doing This?</a:t>
            </a:r>
          </a:p>
        </p:txBody>
      </p:sp>
      <p:sp>
        <p:nvSpPr>
          <p:cNvPr id="17410" name="Rectangle 3"/>
          <p:cNvSpPr>
            <a:spLocks noGrp="1" noChangeArrowheads="1"/>
          </p:cNvSpPr>
          <p:nvPr>
            <p:ph sz="quarter" idx="1"/>
          </p:nvPr>
        </p:nvSpPr>
        <p:spPr/>
        <p:txBody>
          <a:bodyPr/>
          <a:lstStyle/>
          <a:p>
            <a:r>
              <a:rPr lang="en-US" dirty="0"/>
              <a:t>We recognize many agencies use more than one database to track their information</a:t>
            </a:r>
          </a:p>
          <a:p>
            <a:r>
              <a:rPr lang="en-US" dirty="0"/>
              <a:t>We want to make it easier to share data between systems</a:t>
            </a:r>
          </a:p>
          <a:p>
            <a:r>
              <a:rPr lang="en-US" altLang="en-US" dirty="0"/>
              <a:t>We want agencies to have a way to back up all of their client data</a:t>
            </a:r>
          </a:p>
          <a:p>
            <a:r>
              <a:rPr lang="en-US" altLang="en-US" dirty="0"/>
              <a:t>Added control over agency’s data</a:t>
            </a:r>
          </a:p>
          <a:p>
            <a:endParaRPr lang="en-US" altLang="en-US" dirty="0"/>
          </a:p>
          <a:p>
            <a:pPr>
              <a:buFont typeface="Wingdings" panose="05000000000000000000" pitchFamily="2" charset="2"/>
              <a:buNone/>
            </a:pPr>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a:defRPr/>
            </a:pPr>
            <a:r>
              <a:rPr lang="en-US" sz="3200" dirty="0"/>
              <a:t>How Do I Extract the Data?</a:t>
            </a:r>
          </a:p>
        </p:txBody>
      </p:sp>
      <p:sp>
        <p:nvSpPr>
          <p:cNvPr id="23554" name="Rectangle 3"/>
          <p:cNvSpPr>
            <a:spLocks noGrp="1" noChangeArrowheads="1"/>
          </p:cNvSpPr>
          <p:nvPr>
            <p:ph sz="quarter" idx="1"/>
          </p:nvPr>
        </p:nvSpPr>
        <p:spPr/>
        <p:txBody>
          <a:bodyPr/>
          <a:lstStyle/>
          <a:p>
            <a:pPr>
              <a:lnSpc>
                <a:spcPct val="80000"/>
              </a:lnSpc>
            </a:pPr>
            <a:r>
              <a:rPr lang="en-US" altLang="en-US" dirty="0"/>
              <a:t>Go to your </a:t>
            </a:r>
            <a:r>
              <a:rPr lang="en-US" altLang="en-US" dirty="0" err="1"/>
              <a:t>Vadata</a:t>
            </a:r>
            <a:r>
              <a:rPr lang="en-US" altLang="en-US" dirty="0"/>
              <a:t> Tools menu</a:t>
            </a:r>
          </a:p>
          <a:p>
            <a:pPr>
              <a:lnSpc>
                <a:spcPct val="80000"/>
              </a:lnSpc>
            </a:pPr>
            <a:endParaRPr lang="en-US" altLang="en-US" dirty="0"/>
          </a:p>
          <a:p>
            <a:pPr>
              <a:lnSpc>
                <a:spcPct val="80000"/>
              </a:lnSpc>
            </a:pPr>
            <a:r>
              <a:rPr lang="en-US" altLang="en-US" dirty="0"/>
              <a:t>Select CSV Export</a:t>
            </a:r>
          </a:p>
          <a:p>
            <a:pPr>
              <a:lnSpc>
                <a:spcPct val="80000"/>
              </a:lnSpc>
            </a:pPr>
            <a:endParaRPr lang="en-US" altLang="en-US" dirty="0"/>
          </a:p>
        </p:txBody>
      </p:sp>
      <p:pic>
        <p:nvPicPr>
          <p:cNvPr id="3" name="Picture 2" descr="A screenshot of a cell phone&#10;&#10;Description automatically generated">
            <a:extLst>
              <a:ext uri="{FF2B5EF4-FFF2-40B4-BE49-F238E27FC236}">
                <a16:creationId xmlns:a16="http://schemas.microsoft.com/office/drawing/2014/main" id="{2F4EA4F5-F6A3-4C23-8009-9F1CD194A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442" y="2895600"/>
            <a:ext cx="3707116" cy="2854479"/>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0AD5DE-ADF3-4043-AA1C-31E7B53D5FC8}"/>
              </a:ext>
            </a:extLst>
          </p:cNvPr>
          <p:cNvSpPr>
            <a:spLocks noGrp="1"/>
          </p:cNvSpPr>
          <p:nvPr>
            <p:ph type="title"/>
          </p:nvPr>
        </p:nvSpPr>
        <p:spPr/>
        <p:txBody>
          <a:bodyPr/>
          <a:lstStyle/>
          <a:p>
            <a:endParaRPr lang="en-US"/>
          </a:p>
        </p:txBody>
      </p:sp>
      <p:sp>
        <p:nvSpPr>
          <p:cNvPr id="23554" name="Rectangle 3"/>
          <p:cNvSpPr>
            <a:spLocks noGrp="1" noChangeArrowheads="1"/>
          </p:cNvSpPr>
          <p:nvPr>
            <p:ph sz="quarter" idx="1"/>
          </p:nvPr>
        </p:nvSpPr>
        <p:spPr/>
        <p:txBody>
          <a:bodyPr/>
          <a:lstStyle/>
          <a:p>
            <a:pPr>
              <a:lnSpc>
                <a:spcPct val="80000"/>
              </a:lnSpc>
            </a:pPr>
            <a:r>
              <a:rPr lang="en-US" altLang="en-US" dirty="0"/>
              <a:t>You will see a page that looks like this:</a:t>
            </a:r>
          </a:p>
          <a:p>
            <a:pPr>
              <a:lnSpc>
                <a:spcPct val="80000"/>
              </a:lnSpc>
            </a:pPr>
            <a:endParaRPr lang="en-US" altLang="en-US" dirty="0"/>
          </a:p>
          <a:p>
            <a:pPr marL="0" indent="0">
              <a:lnSpc>
                <a:spcPct val="80000"/>
              </a:lnSpc>
              <a:buNone/>
            </a:pPr>
            <a:endParaRPr lang="en-US" altLang="en-US" dirty="0"/>
          </a:p>
        </p:txBody>
      </p:sp>
      <p:pic>
        <p:nvPicPr>
          <p:cNvPr id="6" name="Picture 5" descr="A picture containing monitor, road&#10;&#10;Description automatically generated">
            <a:extLst>
              <a:ext uri="{FF2B5EF4-FFF2-40B4-BE49-F238E27FC236}">
                <a16:creationId xmlns:a16="http://schemas.microsoft.com/office/drawing/2014/main" id="{A584CDBD-7175-4D3A-A13C-58709C0F7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965981"/>
            <a:ext cx="5042963" cy="4809885"/>
          </a:xfrm>
          <a:prstGeom prst="rect">
            <a:avLst/>
          </a:prstGeom>
        </p:spPr>
      </p:pic>
    </p:spTree>
    <p:extLst>
      <p:ext uri="{BB962C8B-B14F-4D97-AF65-F5344CB8AC3E}">
        <p14:creationId xmlns:p14="http://schemas.microsoft.com/office/powerpoint/2010/main" val="1478835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0AD5DE-ADF3-4043-AA1C-31E7B53D5FC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37BA3BE-36DD-4817-A06F-90A24DBA1D0B}"/>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49317" y="274638"/>
            <a:ext cx="7823778" cy="5516562"/>
          </a:xfrm>
        </p:spPr>
      </p:pic>
    </p:spTree>
    <p:extLst>
      <p:ext uri="{BB962C8B-B14F-4D97-AF65-F5344CB8AC3E}">
        <p14:creationId xmlns:p14="http://schemas.microsoft.com/office/powerpoint/2010/main" val="1639793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0AD5DE-ADF3-4043-AA1C-31E7B53D5FC8}"/>
              </a:ext>
            </a:extLst>
          </p:cNvPr>
          <p:cNvSpPr>
            <a:spLocks noGrp="1"/>
          </p:cNvSpPr>
          <p:nvPr>
            <p:ph type="title"/>
          </p:nvPr>
        </p:nvSpPr>
        <p:spPr/>
        <p:txBody>
          <a:bodyPr/>
          <a:lstStyle/>
          <a:p>
            <a:endParaRPr lang="en-US"/>
          </a:p>
        </p:txBody>
      </p:sp>
      <p:sp>
        <p:nvSpPr>
          <p:cNvPr id="23554" name="Rectangle 3"/>
          <p:cNvSpPr>
            <a:spLocks noGrp="1" noChangeArrowheads="1"/>
          </p:cNvSpPr>
          <p:nvPr>
            <p:ph sz="quarter" idx="1"/>
          </p:nvPr>
        </p:nvSpPr>
        <p:spPr/>
        <p:txBody>
          <a:bodyPr/>
          <a:lstStyle/>
          <a:p>
            <a:pPr>
              <a:lnSpc>
                <a:spcPct val="80000"/>
              </a:lnSpc>
            </a:pPr>
            <a:r>
              <a:rPr lang="en-US" altLang="en-US" dirty="0"/>
              <a:t>The Advocacy form is a bit different.</a:t>
            </a:r>
          </a:p>
          <a:p>
            <a:pPr>
              <a:lnSpc>
                <a:spcPct val="80000"/>
              </a:lnSpc>
            </a:pPr>
            <a:endParaRPr lang="en-US" altLang="en-US" dirty="0"/>
          </a:p>
          <a:p>
            <a:pPr marL="0" indent="0">
              <a:lnSpc>
                <a:spcPct val="80000"/>
              </a:lnSpc>
              <a:buNone/>
            </a:pPr>
            <a:endParaRPr lang="en-US" altLang="en-US" dirty="0"/>
          </a:p>
        </p:txBody>
      </p:sp>
      <p:pic>
        <p:nvPicPr>
          <p:cNvPr id="7" name="Picture 6" descr="A screenshot of a cell phone&#10;&#10;Description automatically generated">
            <a:extLst>
              <a:ext uri="{FF2B5EF4-FFF2-40B4-BE49-F238E27FC236}">
                <a16:creationId xmlns:a16="http://schemas.microsoft.com/office/drawing/2014/main" id="{71C8F11B-1EF7-4B71-B79E-0A7943053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93" y="1981200"/>
            <a:ext cx="7130086" cy="4352624"/>
          </a:xfrm>
          <a:prstGeom prst="rect">
            <a:avLst/>
          </a:prstGeom>
        </p:spPr>
      </p:pic>
    </p:spTree>
    <p:extLst>
      <p:ext uri="{BB962C8B-B14F-4D97-AF65-F5344CB8AC3E}">
        <p14:creationId xmlns:p14="http://schemas.microsoft.com/office/powerpoint/2010/main" val="3393766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sz="quarter" idx="1"/>
          </p:nvPr>
        </p:nvSpPr>
        <p:spPr/>
        <p:txBody>
          <a:bodyPr/>
          <a:lstStyle/>
          <a:p>
            <a:pPr>
              <a:lnSpc>
                <a:spcPct val="80000"/>
              </a:lnSpc>
            </a:pPr>
            <a:endParaRPr lang="en-US" altLang="en-US" dirty="0"/>
          </a:p>
          <a:p>
            <a:pPr marL="0" indent="0">
              <a:lnSpc>
                <a:spcPct val="80000"/>
              </a:lnSpc>
              <a:buNone/>
            </a:pPr>
            <a:endParaRPr lang="en-US" altLang="en-US" dirty="0"/>
          </a:p>
        </p:txBody>
      </p:sp>
      <p:pic>
        <p:nvPicPr>
          <p:cNvPr id="3" name="Picture 2">
            <a:extLst>
              <a:ext uri="{FF2B5EF4-FFF2-40B4-BE49-F238E27FC236}">
                <a16:creationId xmlns:a16="http://schemas.microsoft.com/office/drawing/2014/main" id="{399E529C-5FE8-46BC-B07D-D3F007835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68566"/>
            <a:ext cx="7696200" cy="5720867"/>
          </a:xfrm>
          <a:prstGeom prst="rect">
            <a:avLst/>
          </a:prstGeom>
        </p:spPr>
      </p:pic>
    </p:spTree>
    <p:extLst>
      <p:ext uri="{BB962C8B-B14F-4D97-AF65-F5344CB8AC3E}">
        <p14:creationId xmlns:p14="http://schemas.microsoft.com/office/powerpoint/2010/main" val="765095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457200" y="274638"/>
            <a:ext cx="7467600" cy="868362"/>
          </a:xfrm>
        </p:spPr>
        <p:txBody>
          <a:bodyPr>
            <a:normAutofit/>
          </a:bodyPr>
          <a:lstStyle/>
          <a:p>
            <a:pPr>
              <a:defRPr/>
            </a:pPr>
            <a:r>
              <a:rPr lang="en-US" sz="3200" dirty="0"/>
              <a:t>How Does the CSV file Work?</a:t>
            </a:r>
          </a:p>
        </p:txBody>
      </p:sp>
      <p:sp>
        <p:nvSpPr>
          <p:cNvPr id="17410" name="Rectangle 3"/>
          <p:cNvSpPr>
            <a:spLocks noGrp="1" noChangeArrowheads="1"/>
          </p:cNvSpPr>
          <p:nvPr>
            <p:ph sz="quarter" idx="1"/>
          </p:nvPr>
        </p:nvSpPr>
        <p:spPr/>
        <p:txBody>
          <a:bodyPr/>
          <a:lstStyle/>
          <a:p>
            <a:r>
              <a:rPr lang="en-US" dirty="0"/>
              <a:t>The files will download to your computer as zipped folders. </a:t>
            </a:r>
          </a:p>
          <a:p>
            <a:endParaRPr lang="en-US" dirty="0"/>
          </a:p>
          <a:p>
            <a:endParaRPr lang="en-US" dirty="0"/>
          </a:p>
          <a:p>
            <a:endParaRPr lang="en-US" dirty="0"/>
          </a:p>
          <a:p>
            <a:r>
              <a:rPr lang="en-US" dirty="0"/>
              <a:t>The CSV files within these folders will open in spreadsheet programs, which make them easier to read. The most standard programs available for reading CSVs are </a:t>
            </a:r>
            <a:r>
              <a:rPr lang="en-US" i="1" dirty="0"/>
              <a:t>Excel</a:t>
            </a:r>
            <a:r>
              <a:rPr lang="en-US" dirty="0"/>
              <a:t> on PCs and </a:t>
            </a:r>
            <a:r>
              <a:rPr lang="en-US" i="1" dirty="0"/>
              <a:t>Numbers</a:t>
            </a:r>
            <a:r>
              <a:rPr lang="en-US" dirty="0"/>
              <a:t> on Macs. </a:t>
            </a:r>
          </a:p>
          <a:p>
            <a:r>
              <a:rPr lang="en-US" altLang="en-US" dirty="0"/>
              <a:t>These programs present the contents of a .csv file as a spreadsheet with multiple columns and rows.</a:t>
            </a:r>
          </a:p>
          <a:p>
            <a:endParaRPr lang="en-US" altLang="en-US" dirty="0"/>
          </a:p>
          <a:p>
            <a:pPr>
              <a:buFont typeface="Wingdings" panose="05000000000000000000" pitchFamily="2" charset="2"/>
              <a:buNone/>
            </a:pPr>
            <a:endParaRPr lang="en-US" altLang="en-US" dirty="0"/>
          </a:p>
        </p:txBody>
      </p:sp>
      <p:pic>
        <p:nvPicPr>
          <p:cNvPr id="3" name="Picture 2">
            <a:extLst>
              <a:ext uri="{FF2B5EF4-FFF2-40B4-BE49-F238E27FC236}">
                <a16:creationId xmlns:a16="http://schemas.microsoft.com/office/drawing/2014/main" id="{BB719F8D-6D4F-4F79-90B2-F94F549DE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39220"/>
            <a:ext cx="914400" cy="1447799"/>
          </a:xfrm>
          <a:prstGeom prst="rect">
            <a:avLst/>
          </a:prstGeom>
        </p:spPr>
      </p:pic>
      <p:pic>
        <p:nvPicPr>
          <p:cNvPr id="5" name="Picture 4">
            <a:extLst>
              <a:ext uri="{FF2B5EF4-FFF2-40B4-BE49-F238E27FC236}">
                <a16:creationId xmlns:a16="http://schemas.microsoft.com/office/drawing/2014/main" id="{3F3CADEC-9DCF-45D7-8231-98401FFEE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139220"/>
            <a:ext cx="914400" cy="1588958"/>
          </a:xfrm>
          <a:prstGeom prst="rect">
            <a:avLst/>
          </a:prstGeom>
        </p:spPr>
      </p:pic>
    </p:spTree>
    <p:extLst>
      <p:ext uri="{BB962C8B-B14F-4D97-AF65-F5344CB8AC3E}">
        <p14:creationId xmlns:p14="http://schemas.microsoft.com/office/powerpoint/2010/main" val="3103844224"/>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F0B7DB10286B4C99F2EC852FBC58FD" ma:contentTypeVersion="11" ma:contentTypeDescription="Create a new document." ma:contentTypeScope="" ma:versionID="80afa050d6f2ad7b5e830fc4359c0d4e">
  <xsd:schema xmlns:xsd="http://www.w3.org/2001/XMLSchema" xmlns:xs="http://www.w3.org/2001/XMLSchema" xmlns:p="http://schemas.microsoft.com/office/2006/metadata/properties" xmlns:ns2="b8af06d5-a303-4c79-94d7-ae40213dcb67" xmlns:ns3="8f717612-3002-4c7f-8035-76070f6e149a" targetNamespace="http://schemas.microsoft.com/office/2006/metadata/properties" ma:root="true" ma:fieldsID="3d75bd723ecb62c89fffc5740da75780" ns2:_="" ns3:_="">
    <xsd:import namespace="b8af06d5-a303-4c79-94d7-ae40213dcb67"/>
    <xsd:import namespace="8f717612-3002-4c7f-8035-76070f6e14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f06d5-a303-4c79-94d7-ae40213dcb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717612-3002-4c7f-8035-76070f6e14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D0167F-D5DD-4C81-BF91-6CC96B96DC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f06d5-a303-4c79-94d7-ae40213dcb67"/>
    <ds:schemaRef ds:uri="8f717612-3002-4c7f-8035-76070f6e14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3DF7A3-D4E9-4B21-9C39-BA2944EFFBA8}">
  <ds:schemaRefs>
    <ds:schemaRef ds:uri="http://schemas.microsoft.com/sharepoint/v3/contenttype/forms"/>
  </ds:schemaRefs>
</ds:datastoreItem>
</file>

<file path=customXml/itemProps3.xml><?xml version="1.0" encoding="utf-8"?>
<ds:datastoreItem xmlns:ds="http://schemas.openxmlformats.org/officeDocument/2006/customXml" ds:itemID="{513F8CA4-5C08-40C6-851C-BA59EE355002}">
  <ds:schemaRefs>
    <ds:schemaRef ds:uri="b8af06d5-a303-4c79-94d7-ae40213dcb67"/>
    <ds:schemaRef ds:uri="8f717612-3002-4c7f-8035-76070f6e149a"/>
    <ds:schemaRef ds:uri="http://www.w3.org/XML/1998/namespace"/>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5714</TotalTime>
  <Words>1858</Words>
  <Application>Microsoft Office PowerPoint</Application>
  <PresentationFormat>On-screen Show (4:3)</PresentationFormat>
  <Paragraphs>88</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Franklin Gothic Book</vt:lpstr>
      <vt:lpstr>Franklin Gothic Medium</vt:lpstr>
      <vt:lpstr>Wingdings</vt:lpstr>
      <vt:lpstr>Wingdings 2</vt:lpstr>
      <vt:lpstr>Theme1</vt:lpstr>
      <vt:lpstr>VAdata and CSVs:  Part One – The Export Tool</vt:lpstr>
      <vt:lpstr>What is a CSV anyhow?</vt:lpstr>
      <vt:lpstr>Why Are We Doing This?</vt:lpstr>
      <vt:lpstr>How Do I Extract the Data?</vt:lpstr>
      <vt:lpstr>PowerPoint Presentation</vt:lpstr>
      <vt:lpstr>PowerPoint Presentation</vt:lpstr>
      <vt:lpstr>PowerPoint Presentation</vt:lpstr>
      <vt:lpstr>PowerPoint Presentation</vt:lpstr>
      <vt:lpstr>How Does the CSV file Work?</vt:lpstr>
      <vt:lpstr>What Will These Files Look Like Once I download Them?</vt:lpstr>
      <vt:lpstr>How will the Data be Displayed?</vt:lpstr>
      <vt:lpstr>How Does the Mapping export work?</vt:lpstr>
      <vt:lpstr>How Does the Mapping export work?</vt:lpstr>
      <vt:lpstr>How Does the Mapping export work?</vt:lpstr>
      <vt:lpstr>How Does the Mapping export work?</vt:lpstr>
      <vt:lpstr>Help Options</vt:lpstr>
      <vt:lpstr> HELP! VAdata’s not working.</vt:lpstr>
      <vt:lpstr>How Can I Get Additional Help About Other Topics or Concerns?</vt:lpstr>
    </vt:vector>
  </TitlesOfParts>
  <Company>Shelter for Help in Emergency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Kristine Hall</dc:creator>
  <cp:lastModifiedBy>Tamara Mason</cp:lastModifiedBy>
  <cp:revision>382</cp:revision>
  <dcterms:created xsi:type="dcterms:W3CDTF">2008-04-02T15:16:20Z</dcterms:created>
  <dcterms:modified xsi:type="dcterms:W3CDTF">2021-06-23T20:37:08Z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0x0101006AF0B7DB10286B4C99F2EC852FBC58FD</vt:lpwstr>
  </property>
  <property fmtid="{D5CDD505-2E9C-101B-9397-08002B2CF9AE}" pid="3" name="AuthorIds_UIVersion_7168">
    <vt:lpwstr>147</vt:lpwstr>
  </property>
</Properties>
</file>